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56" r:id="rId1"/>
  </p:sldMasterIdLst>
  <p:notesMasterIdLst>
    <p:notesMasterId r:id="rId6"/>
  </p:notesMasterIdLst>
  <p:sldIdLst>
    <p:sldId id="275" r:id="rId2"/>
    <p:sldId id="274" r:id="rId3"/>
    <p:sldId id="265" r:id="rId4"/>
    <p:sldId id="267" r:id="rId5"/>
  </p:sldIdLst>
  <p:sldSz cx="9144000" cy="6858000" type="screen4x3"/>
  <p:notesSz cx="6797675" cy="98742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3BB4BF8-BA2B-4165-A565-B6B7383CC81E}">
          <p14:sldIdLst>
            <p14:sldId id="275"/>
            <p14:sldId id="274"/>
            <p14:sldId id="265"/>
            <p14:sldId id="26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559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52" autoAdjust="0"/>
    <p:restoredTop sz="94680" autoAdjust="0"/>
  </p:normalViewPr>
  <p:slideViewPr>
    <p:cSldViewPr>
      <p:cViewPr varScale="1">
        <p:scale>
          <a:sx n="110" d="100"/>
          <a:sy n="110" d="100"/>
        </p:scale>
        <p:origin x="1602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37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37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13EFE4-2E42-4455-8398-0BA427793C49}" type="datetimeFigureOut">
              <a:rPr lang="en-US" smtClean="0"/>
              <a:t>3/3/2023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39775"/>
            <a:ext cx="493712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378825"/>
            <a:ext cx="2945659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378825"/>
            <a:ext cx="2945659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B0C7A3-A857-4589-92F6-B1422926F9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3184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o-R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B0C7A3-A857-4589-92F6-B1422926F93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8805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CC12D-3C65-44C1-98D9-5FED71F87AEF}" type="datetimeFigureOut">
              <a:rPr lang="en-US" smtClean="0"/>
              <a:t>3/3/2023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B672D-5031-4EBA-A874-79EBCBFF40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1826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CC12D-3C65-44C1-98D9-5FED71F87AEF}" type="datetimeFigureOut">
              <a:rPr lang="en-US" smtClean="0"/>
              <a:t>3/3/2023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B672D-5031-4EBA-A874-79EBCBFF40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8546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CC12D-3C65-44C1-98D9-5FED71F87AEF}" type="datetimeFigureOut">
              <a:rPr lang="en-US" smtClean="0"/>
              <a:t>3/3/2023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B672D-5031-4EBA-A874-79EBCBFF40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110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CC12D-3C65-44C1-98D9-5FED71F87AEF}" type="datetimeFigureOut">
              <a:rPr lang="en-US" smtClean="0"/>
              <a:t>3/3/2023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B672D-5031-4EBA-A874-79EBCBFF40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841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CC12D-3C65-44C1-98D9-5FED71F87AEF}" type="datetimeFigureOut">
              <a:rPr lang="en-US" smtClean="0"/>
              <a:t>3/3/2023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B672D-5031-4EBA-A874-79EBCBFF40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184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CC12D-3C65-44C1-98D9-5FED71F87AEF}" type="datetimeFigureOut">
              <a:rPr lang="en-US" smtClean="0"/>
              <a:t>3/3/2023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B672D-5031-4EBA-A874-79EBCBFF40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0490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CC12D-3C65-44C1-98D9-5FED71F87AEF}" type="datetimeFigureOut">
              <a:rPr lang="en-US" smtClean="0"/>
              <a:t>3/3/2023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B672D-5031-4EBA-A874-79EBCBFF40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35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CC12D-3C65-44C1-98D9-5FED71F87AEF}" type="datetimeFigureOut">
              <a:rPr lang="en-US" smtClean="0"/>
              <a:t>3/3/2023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B672D-5031-4EBA-A874-79EBCBFF40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2740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CC12D-3C65-44C1-98D9-5FED71F87AEF}" type="datetimeFigureOut">
              <a:rPr lang="en-US" smtClean="0"/>
              <a:t>3/3/2023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B672D-5031-4EBA-A874-79EBCBFF40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199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CC12D-3C65-44C1-98D9-5FED71F87AEF}" type="datetimeFigureOut">
              <a:rPr lang="en-US" smtClean="0"/>
              <a:t>3/3/2023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B672D-5031-4EBA-A874-79EBCBFF40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065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CC12D-3C65-44C1-98D9-5FED71F87AEF}" type="datetimeFigureOut">
              <a:rPr lang="en-US" smtClean="0"/>
              <a:t>3/3/2023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B672D-5031-4EBA-A874-79EBCBFF40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395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2CC12D-3C65-44C1-98D9-5FED71F87AEF}" type="datetimeFigureOut">
              <a:rPr lang="en-US" smtClean="0"/>
              <a:t>3/3/2023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B672D-5031-4EBA-A874-79EBCBFF40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673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7" r:id="rId1"/>
    <p:sldLayoutId id="2147484058" r:id="rId2"/>
    <p:sldLayoutId id="2147484059" r:id="rId3"/>
    <p:sldLayoutId id="2147484060" r:id="rId4"/>
    <p:sldLayoutId id="2147484061" r:id="rId5"/>
    <p:sldLayoutId id="2147484062" r:id="rId6"/>
    <p:sldLayoutId id="2147484063" r:id="rId7"/>
    <p:sldLayoutId id="2147484064" r:id="rId8"/>
    <p:sldLayoutId id="2147484065" r:id="rId9"/>
    <p:sldLayoutId id="2147484066" r:id="rId10"/>
    <p:sldLayoutId id="214748406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ro/url?sa=i&amp;url=https://www.fotosearch.fr/CSP990/k9930218/&amp;psig=AOvVaw1Wg4hi7xZZyAIa5_C-QpK_&amp;ust=1582807278102000&amp;source=images&amp;cd=vfe&amp;ved=0CAIQjRxqFwoTCPiog-Ge7-cCFQAAAAAdAAAAABAw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muncii.ro/" TargetMode="External"/><Relationship Id="rId2" Type="http://schemas.openxmlformats.org/officeDocument/2006/relationships/hyperlink" Target="http://www.inspectiamuncii.ro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anofm,ro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76200"/>
            <a:ext cx="8286808" cy="1352536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o-RO" dirty="0" smtClean="0"/>
              <a:t/>
            </a:r>
            <a:br>
              <a:rPr lang="ro-RO" dirty="0" smtClean="0"/>
            </a:br>
            <a:r>
              <a:rPr lang="en-US" sz="3600" b="1" dirty="0" smtClean="0"/>
              <a:t>CAUȚI UN LOC DE MUNCĂ </a:t>
            </a:r>
            <a:r>
              <a:rPr lang="ro-RO" sz="3600" b="1" dirty="0" smtClean="0"/>
              <a:t>ÎN STRĂINĂTATE</a:t>
            </a:r>
            <a:r>
              <a:rPr lang="en-US" sz="3600" b="1" dirty="0" smtClean="0"/>
              <a:t>?</a:t>
            </a:r>
            <a:br>
              <a:rPr lang="en-US" sz="3600" b="1" dirty="0" smtClean="0"/>
            </a:br>
            <a:r>
              <a:rPr lang="en-US" sz="3600" b="1" dirty="0" smtClean="0"/>
              <a:t>  INFORMEAZĂ –TE !</a:t>
            </a:r>
            <a:br>
              <a:rPr lang="en-US" sz="3600" b="1" dirty="0" smtClean="0"/>
            </a:b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500174"/>
            <a:ext cx="8334404" cy="5129226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ro-RO" sz="2200" dirty="0" smtClean="0"/>
          </a:p>
          <a:p>
            <a:r>
              <a:rPr lang="vi-VN" sz="2200" dirty="0" smtClean="0"/>
              <a:t>nu accepta cu ușurință ofertele de muncă prin </a:t>
            </a:r>
            <a:endParaRPr lang="ro-RO" sz="2200" dirty="0" smtClean="0"/>
          </a:p>
          <a:p>
            <a:pPr>
              <a:buNone/>
            </a:pPr>
            <a:r>
              <a:rPr lang="ro-RO" sz="2200" dirty="0" smtClean="0"/>
              <a:t>      </a:t>
            </a:r>
            <a:r>
              <a:rPr lang="vi-VN" sz="2200" dirty="0" smtClean="0"/>
              <a:t>intermediul anunțurilor on-line</a:t>
            </a:r>
            <a:r>
              <a:rPr lang="ro-RO" sz="2200" dirty="0" smtClean="0"/>
              <a:t>, </a:t>
            </a:r>
            <a:r>
              <a:rPr lang="ro-RO" sz="2200" dirty="0" smtClean="0">
                <a:latin typeface="Arial" pitchFamily="34" charset="0"/>
                <a:cs typeface="Arial" pitchFamily="34" charset="0"/>
              </a:rPr>
              <a:t>convorbiri telefonice;</a:t>
            </a:r>
            <a:endParaRPr lang="ro-RO" sz="22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ro-RO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nu apela la</a:t>
            </a:r>
            <a:r>
              <a:rPr lang="ro-RO" sz="22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o-RO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persoane necunoscute în mod direct;</a:t>
            </a:r>
          </a:p>
          <a:p>
            <a:endParaRPr lang="ro-RO" sz="2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vi-VN" sz="2200" dirty="0" smtClean="0"/>
              <a:t>verifică cu atenție oferta locului de muncă</a:t>
            </a:r>
            <a:r>
              <a:rPr lang="ro-RO" sz="2200" dirty="0" smtClean="0"/>
              <a:t>;</a:t>
            </a:r>
            <a:endParaRPr lang="ro-RO" sz="2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ro-RO" sz="2200" dirty="0">
                <a:latin typeface="Arial" pitchFamily="34" charset="0"/>
                <a:cs typeface="Arial" pitchFamily="34" charset="0"/>
              </a:rPr>
              <a:t>c</a:t>
            </a:r>
            <a:r>
              <a:rPr lang="ro-RO" sz="2200" dirty="0" smtClean="0">
                <a:latin typeface="Arial" pitchFamily="34" charset="0"/>
                <a:cs typeface="Arial" pitchFamily="34" charset="0"/>
              </a:rPr>
              <a:t>itește cu atenție clauzele contractului de mediere;</a:t>
            </a:r>
          </a:p>
          <a:p>
            <a:r>
              <a:rPr lang="ro-RO" sz="2200" dirty="0">
                <a:latin typeface="Arial" pitchFamily="34" charset="0"/>
                <a:cs typeface="Arial" pitchFamily="34" charset="0"/>
              </a:rPr>
              <a:t>v</a:t>
            </a:r>
            <a:r>
              <a:rPr lang="ro-RO" sz="2200" dirty="0" smtClean="0">
                <a:latin typeface="Arial" pitchFamily="34" charset="0"/>
                <a:cs typeface="Arial" pitchFamily="34" charset="0"/>
              </a:rPr>
              <a:t>erifică adresa și existența angajatorului străin  pentru care ai optat;</a:t>
            </a:r>
          </a:p>
          <a:p>
            <a:r>
              <a:rPr lang="ro-RO" sz="2200" dirty="0">
                <a:latin typeface="Arial" pitchFamily="34" charset="0"/>
                <a:cs typeface="Arial" pitchFamily="34" charset="0"/>
              </a:rPr>
              <a:t>n</a:t>
            </a:r>
            <a:r>
              <a:rPr lang="ro-RO" sz="2200" dirty="0" smtClean="0">
                <a:latin typeface="Arial" pitchFamily="34" charset="0"/>
                <a:cs typeface="Arial" pitchFamily="34" charset="0"/>
              </a:rPr>
              <a:t>u accepta să pleci la muncă în străinătate fără un contract de muncă și în limba română sau contractele de angajare acceptate în țara de destinație.</a:t>
            </a:r>
          </a:p>
          <a:p>
            <a:pPr>
              <a:buNone/>
            </a:pPr>
            <a:endParaRPr lang="vi-VN" sz="2200" dirty="0" smtClean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  <p:pic>
        <p:nvPicPr>
          <p:cNvPr id="4" name="Picture 3" descr="Imagine similară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00892" y="2571744"/>
            <a:ext cx="1613867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22146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4724400" cy="609600"/>
          </a:xfrm>
        </p:spPr>
        <p:txBody>
          <a:bodyPr anchor="t">
            <a:normAutofit fontScale="90000"/>
          </a:bodyPr>
          <a:lstStyle/>
          <a:p>
            <a:r>
              <a:rPr lang="sv-SE" sz="3100" dirty="0" smtClean="0">
                <a:solidFill>
                  <a:schemeClr val="accent6">
                    <a:lumMod val="75000"/>
                  </a:schemeClr>
                </a:solidFill>
              </a:rPr>
              <a:t>Nu </a:t>
            </a:r>
            <a:r>
              <a:rPr lang="sv-SE" sz="3100" dirty="0">
                <a:solidFill>
                  <a:schemeClr val="accent6">
                    <a:lumMod val="75000"/>
                  </a:schemeClr>
                </a:solidFill>
              </a:rPr>
              <a:t>accepta să fii </a:t>
            </a:r>
            <a:r>
              <a:rPr lang="sv-SE" sz="3100" dirty="0" smtClean="0">
                <a:solidFill>
                  <a:schemeClr val="accent6">
                    <a:lumMod val="75000"/>
                  </a:schemeClr>
                </a:solidFill>
              </a:rPr>
              <a:t>exploatat</a:t>
            </a:r>
            <a:r>
              <a:rPr lang="ro-RO" sz="3100" dirty="0" smtClean="0">
                <a:solidFill>
                  <a:schemeClr val="accent6">
                    <a:lumMod val="75000"/>
                  </a:schemeClr>
                </a:solidFill>
              </a:rPr>
              <a:t> !</a:t>
            </a:r>
            <a:r>
              <a:rPr lang="ro-RO" dirty="0" smtClean="0"/>
              <a:t/>
            </a:r>
            <a:br>
              <a:rPr lang="ro-RO" dirty="0" smtClean="0"/>
            </a:br>
            <a:endParaRPr lang="ro-R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0" y="533400"/>
            <a:ext cx="3733800" cy="5791200"/>
          </a:xfrm>
        </p:spPr>
        <p:txBody>
          <a:bodyPr>
            <a:normAutofit/>
          </a:bodyPr>
          <a:lstStyle/>
          <a:p>
            <a:pPr marL="0" marR="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endParaRPr lang="ro-RO" sz="2200" dirty="0" smtClean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marL="0" lvl="0" indent="0" algn="ctr">
              <a:buNone/>
            </a:pPr>
            <a:r>
              <a:rPr lang="vi-VN" sz="1800" b="1" dirty="0">
                <a:solidFill>
                  <a:srgbClr val="1F497D">
                    <a:lumMod val="60000"/>
                    <a:lumOff val="40000"/>
                  </a:srgbClr>
                </a:solidFill>
                <a:latin typeface="Arial Black" pitchFamily="34" charset="0"/>
              </a:rPr>
              <a:t>PERSOANELE FIZICE </a:t>
            </a:r>
            <a:r>
              <a:rPr lang="ro-RO" sz="1800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Arial Black" pitchFamily="34" charset="0"/>
              </a:rPr>
              <a:t>      </a:t>
            </a:r>
            <a:endParaRPr lang="en-US" sz="1800" b="1" dirty="0" smtClean="0">
              <a:solidFill>
                <a:srgbClr val="1F497D">
                  <a:lumMod val="60000"/>
                  <a:lumOff val="40000"/>
                </a:srgbClr>
              </a:solidFill>
              <a:latin typeface="Arial Black" pitchFamily="34" charset="0"/>
            </a:endParaRPr>
          </a:p>
          <a:p>
            <a:pPr marL="0" lvl="0" indent="0" algn="ctr">
              <a:buNone/>
            </a:pPr>
            <a:r>
              <a:rPr lang="ro-RO" sz="1800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Arial Black" pitchFamily="34" charset="0"/>
              </a:rPr>
              <a:t> </a:t>
            </a:r>
            <a:r>
              <a:rPr lang="vi-VN" sz="2400" dirty="0" smtClean="0">
                <a:latin typeface="Times New Roman"/>
                <a:cs typeface="Aharoni" panose="02010803020104030203" pitchFamily="2" charset="-79"/>
              </a:rPr>
              <a:t>nu </a:t>
            </a:r>
            <a:r>
              <a:rPr lang="vi-VN" sz="2400" dirty="0">
                <a:latin typeface="Times New Roman"/>
                <a:cs typeface="Aharoni" panose="02010803020104030203" pitchFamily="2" charset="-79"/>
              </a:rPr>
              <a:t>au dreptul  să exercite </a:t>
            </a:r>
            <a:endParaRPr lang="ro-RO" sz="2400" dirty="0">
              <a:cs typeface="Aharoni" panose="02010803020104030203" pitchFamily="2" charset="-79"/>
            </a:endParaRPr>
          </a:p>
          <a:p>
            <a:pPr marL="0" lvl="0" indent="0" algn="ctr">
              <a:buNone/>
            </a:pPr>
            <a:r>
              <a:rPr lang="ro-RO" sz="2400" dirty="0">
                <a:cs typeface="Aharoni" panose="02010803020104030203" pitchFamily="2" charset="-79"/>
              </a:rPr>
              <a:t>     </a:t>
            </a:r>
            <a:r>
              <a:rPr lang="vi-VN" sz="2400" dirty="0">
                <a:latin typeface="Times New Roman"/>
                <a:cs typeface="Aharoni" panose="02010803020104030203" pitchFamily="2" charset="-79"/>
              </a:rPr>
              <a:t>activităţi de mediere a angajării cetăţenilor </a:t>
            </a:r>
            <a:endParaRPr lang="ro-RO" sz="2400" dirty="0">
              <a:cs typeface="Aharoni" panose="02010803020104030203" pitchFamily="2" charset="-79"/>
            </a:endParaRPr>
          </a:p>
          <a:p>
            <a:pPr marL="0" lvl="0" indent="0" algn="ctr">
              <a:buNone/>
            </a:pPr>
            <a:r>
              <a:rPr lang="vi-VN" sz="2400" dirty="0" smtClean="0">
                <a:latin typeface="Times New Roman"/>
                <a:cs typeface="Aharoni" panose="02010803020104030203" pitchFamily="2" charset="-79"/>
              </a:rPr>
              <a:t>români </a:t>
            </a:r>
            <a:r>
              <a:rPr lang="vi-VN" sz="2400" dirty="0">
                <a:latin typeface="Times New Roman"/>
                <a:cs typeface="Aharoni" panose="02010803020104030203" pitchFamily="2" charset="-79"/>
              </a:rPr>
              <a:t>în </a:t>
            </a:r>
            <a:r>
              <a:rPr lang="vi-VN" sz="2400" dirty="0" smtClean="0">
                <a:latin typeface="Times New Roman"/>
                <a:cs typeface="Aharoni" panose="02010803020104030203" pitchFamily="2" charset="-79"/>
              </a:rPr>
              <a:t>străinătate. </a:t>
            </a:r>
            <a:endParaRPr lang="ro-RO" sz="2400" dirty="0" smtClean="0">
              <a:latin typeface="Times New Roman"/>
              <a:cs typeface="Aharoni" panose="02010803020104030203" pitchFamily="2" charset="-79"/>
            </a:endParaRPr>
          </a:p>
          <a:p>
            <a:pPr marL="0" lvl="0" indent="0" algn="ctr">
              <a:buNone/>
            </a:pPr>
            <a:endParaRPr lang="ro-RO" sz="2200" dirty="0" smtClean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marL="0" lvl="0" indent="0" algn="ctr">
              <a:buNone/>
              <a:tabLst>
                <a:tab pos="57150" algn="l"/>
              </a:tabLst>
            </a:pPr>
            <a:r>
              <a:rPr lang="ro-RO" sz="1800" b="1" dirty="0">
                <a:solidFill>
                  <a:srgbClr val="1F497D">
                    <a:lumMod val="60000"/>
                    <a:lumOff val="40000"/>
                  </a:srgbClr>
                </a:solidFill>
                <a:latin typeface="Arial Black" pitchFamily="34" charset="0"/>
              </a:rPr>
              <a:t>AGENTUL</a:t>
            </a:r>
            <a:r>
              <a:rPr lang="en-US" sz="1800" b="1" dirty="0">
                <a:solidFill>
                  <a:srgbClr val="1F497D">
                    <a:lumMod val="60000"/>
                    <a:lumOff val="40000"/>
                  </a:srgbClr>
                </a:solidFill>
                <a:latin typeface="Arial Black" pitchFamily="34" charset="0"/>
              </a:rPr>
              <a:t>UI</a:t>
            </a:r>
            <a:r>
              <a:rPr lang="ro-RO" sz="1800" b="1" dirty="0">
                <a:solidFill>
                  <a:srgbClr val="1F497D">
                    <a:lumMod val="60000"/>
                    <a:lumOff val="40000"/>
                  </a:srgbClr>
                </a:solidFill>
                <a:latin typeface="Arial Black" pitchFamily="34" charset="0"/>
              </a:rPr>
              <a:t> DE PLASARE </a:t>
            </a:r>
            <a:endParaRPr lang="ro-RO" sz="1800" b="1" dirty="0" smtClean="0">
              <a:solidFill>
                <a:srgbClr val="1F497D">
                  <a:lumMod val="60000"/>
                  <a:lumOff val="40000"/>
                </a:srgbClr>
              </a:solidFill>
              <a:latin typeface="Arial Black" pitchFamily="34" charset="0"/>
            </a:endParaRPr>
          </a:p>
          <a:p>
            <a:pPr marL="0" lvl="0" indent="0" algn="ctr">
              <a:buNone/>
              <a:tabLst>
                <a:tab pos="57150" algn="l"/>
              </a:tabLst>
            </a:pPr>
            <a:r>
              <a:rPr lang="vi-VN" sz="2400" dirty="0" smtClean="0">
                <a:latin typeface="Times New Roman"/>
                <a:cs typeface="Arial" pitchFamily="34" charset="0"/>
              </a:rPr>
              <a:t>îi </a:t>
            </a:r>
            <a:r>
              <a:rPr lang="vi-VN" sz="2400" dirty="0">
                <a:latin typeface="Times New Roman"/>
                <a:cs typeface="Arial" pitchFamily="34" charset="0"/>
              </a:rPr>
              <a:t>este </a:t>
            </a:r>
            <a:r>
              <a:rPr lang="vi-VN" sz="2400" dirty="0" smtClean="0">
                <a:latin typeface="Times New Roman"/>
                <a:cs typeface="Arial" pitchFamily="34" charset="0"/>
              </a:rPr>
              <a:t>interzis</a:t>
            </a:r>
            <a:r>
              <a:rPr lang="ro-RO" sz="2400" dirty="0" smtClean="0">
                <a:latin typeface="Times New Roman"/>
                <a:cs typeface="Arial" pitchFamily="34" charset="0"/>
              </a:rPr>
              <a:t> </a:t>
            </a:r>
            <a:r>
              <a:rPr lang="vi-VN" sz="2400" dirty="0" smtClean="0">
                <a:latin typeface="Times New Roman"/>
                <a:cs typeface="Arial" pitchFamily="34" charset="0"/>
              </a:rPr>
              <a:t>să </a:t>
            </a:r>
            <a:r>
              <a:rPr lang="vi-VN" sz="2400" dirty="0">
                <a:latin typeface="Times New Roman"/>
                <a:cs typeface="Arial" pitchFamily="34" charset="0"/>
              </a:rPr>
              <a:t>perceapă </a:t>
            </a:r>
            <a:r>
              <a:rPr lang="ro-RO" sz="2400" dirty="0" smtClean="0">
                <a:cs typeface="Arial" pitchFamily="34" charset="0"/>
              </a:rPr>
              <a:t> t</a:t>
            </a:r>
            <a:r>
              <a:rPr lang="vi-VN" sz="2400" dirty="0">
                <a:latin typeface="Times New Roman"/>
                <a:cs typeface="Arial" pitchFamily="34" charset="0"/>
              </a:rPr>
              <a:t>arif de mediere, comisioane </a:t>
            </a:r>
            <a:endParaRPr lang="ro-RO" sz="2400" dirty="0" smtClean="0">
              <a:latin typeface="Times New Roman"/>
              <a:cs typeface="Arial" pitchFamily="34" charset="0"/>
            </a:endParaRPr>
          </a:p>
          <a:p>
            <a:pPr marL="0" lvl="0" indent="0" algn="ctr">
              <a:buNone/>
            </a:pPr>
            <a:r>
              <a:rPr lang="vi-VN" sz="2400" dirty="0" smtClean="0">
                <a:latin typeface="Times New Roman"/>
                <a:cs typeface="Arial" pitchFamily="34" charset="0"/>
              </a:rPr>
              <a:t>sau </a:t>
            </a:r>
            <a:r>
              <a:rPr lang="vi-VN" sz="2400" dirty="0">
                <a:latin typeface="Times New Roman"/>
                <a:cs typeface="Arial" pitchFamily="34" charset="0"/>
              </a:rPr>
              <a:t>alte taxe</a:t>
            </a:r>
            <a:endParaRPr lang="ro-RO" sz="2400" dirty="0"/>
          </a:p>
          <a:p>
            <a:endParaRPr lang="ro-RO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66800"/>
            <a:ext cx="4572000" cy="5334000"/>
          </a:xfrm>
        </p:spPr>
        <p:txBody>
          <a:bodyPr>
            <a:normAutofit fontScale="55000" lnSpcReduction="20000"/>
          </a:bodyPr>
          <a:lstStyle/>
          <a:p>
            <a:endParaRPr lang="en-US" i="1" dirty="0" smtClean="0"/>
          </a:p>
          <a:p>
            <a:r>
              <a:rPr lang="vi-VN" sz="2900" b="1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Citește </a:t>
            </a:r>
            <a:r>
              <a:rPr lang="vi-VN" sz="29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 atenție </a:t>
            </a:r>
            <a:r>
              <a:rPr lang="vi-VN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clauzele</a:t>
            </a:r>
            <a:r>
              <a:rPr lang="ro-RO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contractelor</a:t>
            </a:r>
            <a:r>
              <a:rPr lang="vi-VN" sz="29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o-RO" sz="29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vi-VN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NU </a:t>
            </a:r>
            <a:r>
              <a:rPr lang="vi-VN" sz="2900" dirty="0">
                <a:latin typeface="Arial" panose="020B0604020202020204" pitchFamily="34" charset="0"/>
                <a:cs typeface="Arial" panose="020B0604020202020204" pitchFamily="34" charset="0"/>
              </a:rPr>
              <a:t>semna ce nu înțelegi</a:t>
            </a:r>
            <a:r>
              <a:rPr lang="vi-VN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vi-VN" sz="29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o-RO" sz="2900" b="1" dirty="0" smtClean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vi-VN" sz="2900" b="1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 </a:t>
            </a:r>
            <a:r>
              <a:rPr lang="vi-VN" sz="29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accepta </a:t>
            </a:r>
            <a:r>
              <a:rPr lang="vi-VN" sz="2900" dirty="0">
                <a:latin typeface="Arial" panose="020B0604020202020204" pitchFamily="34" charset="0"/>
                <a:cs typeface="Arial" panose="020B0604020202020204" pitchFamily="34" charset="0"/>
              </a:rPr>
              <a:t>cu ușurință ofertele de muncă prin intermediul unor persoane sau </a:t>
            </a:r>
            <a:r>
              <a:rPr lang="ro-RO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prin </a:t>
            </a:r>
            <a:r>
              <a:rPr lang="vi-VN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anunțuril</a:t>
            </a:r>
            <a:r>
              <a:rPr lang="ro-RO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vi-VN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o-RO" sz="29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vi-VN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on-line.</a:t>
            </a:r>
            <a:endParaRPr lang="ro-RO" sz="29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vi-VN" sz="2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vi-VN" sz="29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 accepta achitarea </a:t>
            </a:r>
            <a:r>
              <a:rPr lang="vi-VN" sz="2900" dirty="0">
                <a:latin typeface="Arial" panose="020B0604020202020204" pitchFamily="34" charset="0"/>
                <a:cs typeface="Arial" panose="020B0604020202020204" pitchFamily="34" charset="0"/>
              </a:rPr>
              <a:t>unor sume de bani cu titlu de comision, garanții  sau cheltuieli de transpot neefectuat</a:t>
            </a:r>
            <a:r>
              <a:rPr lang="vi-VN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vi-VN" sz="29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ro-RO" sz="29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vi-VN" sz="2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vi-VN" sz="2900" b="1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 ceda nimănui dreptul </a:t>
            </a:r>
            <a:r>
              <a:rPr lang="vi-VN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de a-ți încasa bani pentru munca prestată de tine.</a:t>
            </a:r>
            <a:endParaRPr lang="en-US" sz="29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900" b="1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 </a:t>
            </a:r>
            <a:r>
              <a:rPr lang="ro-RO" sz="2900" b="1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înstrăina </a:t>
            </a:r>
            <a:r>
              <a:rPr lang="ro-RO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documentele de identitate sau </a:t>
            </a:r>
            <a:r>
              <a:rPr lang="ro-RO" sz="2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cardul</a:t>
            </a:r>
            <a:r>
              <a:rPr lang="ro-RO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 bancar.</a:t>
            </a:r>
          </a:p>
          <a:p>
            <a:endParaRPr lang="ro-RO" sz="29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o-RO" sz="1800" b="1" dirty="0" smtClean="0"/>
              <a:t>        </a:t>
            </a:r>
            <a:r>
              <a:rPr lang="ro-RO" sz="2000" b="1" dirty="0" smtClean="0"/>
              <a:t>FII  ATENT ȘI INFORMREAZĂ-TE !</a:t>
            </a:r>
            <a:endParaRPr lang="ro-RO" sz="2000" b="1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o-RO" sz="2000" b="1" dirty="0"/>
              <a:t> </a:t>
            </a:r>
            <a:r>
              <a:rPr lang="ro-RO" sz="2000" b="1" dirty="0" smtClean="0"/>
              <a:t>       </a:t>
            </a:r>
            <a:r>
              <a:rPr lang="vi-VN" sz="2000" b="1" dirty="0" smtClean="0"/>
              <a:t>APELEAZĂ </a:t>
            </a:r>
            <a:r>
              <a:rPr lang="vi-VN" sz="2000" b="1" dirty="0"/>
              <a:t>LA TOATE </a:t>
            </a:r>
            <a:r>
              <a:rPr lang="vi-VN" sz="2000" b="1" dirty="0" smtClean="0"/>
              <a:t>SURSELE </a:t>
            </a:r>
            <a:r>
              <a:rPr lang="vi-VN" sz="2000" b="1" dirty="0"/>
              <a:t>DE </a:t>
            </a:r>
            <a:r>
              <a:rPr lang="vi-VN" sz="2000" b="1" dirty="0" smtClean="0"/>
              <a:t>INFORMARE</a:t>
            </a:r>
            <a:endParaRPr lang="vi-VN" sz="2000" b="1" dirty="0"/>
          </a:p>
          <a:p>
            <a:pPr lvl="5">
              <a:lnSpc>
                <a:spcPct val="120000"/>
              </a:lnSpc>
              <a:spcBef>
                <a:spcPts val="0"/>
              </a:spcBef>
            </a:pPr>
            <a:r>
              <a:rPr lang="vi-VN" sz="1600" dirty="0" smtClean="0"/>
              <a:t>•</a:t>
            </a:r>
            <a:r>
              <a:rPr lang="ro-RO" sz="1600" dirty="0" smtClean="0"/>
              <a:t>  </a:t>
            </a:r>
            <a:r>
              <a:rPr lang="vi-VN" sz="2200" dirty="0" smtClean="0"/>
              <a:t>autorităților </a:t>
            </a:r>
            <a:r>
              <a:rPr lang="vi-VN" sz="2200" dirty="0"/>
              <a:t>statului </a:t>
            </a:r>
            <a:r>
              <a:rPr lang="vi-VN" sz="2200" dirty="0" smtClean="0"/>
              <a:t>român</a:t>
            </a:r>
            <a:r>
              <a:rPr lang="ro-RO" sz="2200" dirty="0" smtClean="0"/>
              <a:t>;</a:t>
            </a:r>
            <a:r>
              <a:rPr lang="vi-VN" sz="2200" dirty="0" smtClean="0"/>
              <a:t> </a:t>
            </a:r>
            <a:endParaRPr lang="vi-VN" sz="2200" dirty="0"/>
          </a:p>
          <a:p>
            <a:pPr lvl="5">
              <a:lnSpc>
                <a:spcPct val="120000"/>
              </a:lnSpc>
              <a:spcBef>
                <a:spcPts val="0"/>
              </a:spcBef>
            </a:pPr>
            <a:r>
              <a:rPr lang="vi-VN" sz="2200" dirty="0" smtClean="0"/>
              <a:t>•</a:t>
            </a:r>
            <a:r>
              <a:rPr lang="ro-RO" sz="2200" dirty="0" smtClean="0"/>
              <a:t> </a:t>
            </a:r>
            <a:r>
              <a:rPr lang="vi-VN" sz="2200" dirty="0" smtClean="0"/>
              <a:t>autorităților </a:t>
            </a:r>
            <a:r>
              <a:rPr lang="vi-VN" sz="2200" dirty="0"/>
              <a:t>statului de </a:t>
            </a:r>
            <a:r>
              <a:rPr lang="vi-VN" sz="2200" dirty="0" smtClean="0"/>
              <a:t>destinație</a:t>
            </a:r>
            <a:r>
              <a:rPr lang="ro-RO" sz="2200" dirty="0" smtClean="0"/>
              <a:t>;</a:t>
            </a:r>
            <a:endParaRPr lang="vi-VN" sz="2200" dirty="0"/>
          </a:p>
          <a:p>
            <a:pPr lvl="5">
              <a:lnSpc>
                <a:spcPct val="120000"/>
              </a:lnSpc>
              <a:spcBef>
                <a:spcPts val="0"/>
              </a:spcBef>
            </a:pPr>
            <a:r>
              <a:rPr lang="vi-VN" sz="2200" dirty="0" smtClean="0"/>
              <a:t>•</a:t>
            </a:r>
            <a:r>
              <a:rPr lang="ro-RO" sz="2200" dirty="0" smtClean="0"/>
              <a:t> </a:t>
            </a:r>
            <a:r>
              <a:rPr lang="vi-VN" sz="2200" dirty="0" smtClean="0"/>
              <a:t>centrelor </a:t>
            </a:r>
            <a:r>
              <a:rPr lang="vi-VN" sz="2200" dirty="0"/>
              <a:t>de consiliere sau sindicatelor </a:t>
            </a:r>
            <a:r>
              <a:rPr lang="ro-RO" sz="2200" dirty="0" smtClean="0"/>
              <a:t> </a:t>
            </a:r>
            <a:r>
              <a:rPr lang="vi-VN" sz="2200" dirty="0" smtClean="0"/>
              <a:t>din </a:t>
            </a:r>
            <a:r>
              <a:rPr lang="vi-VN" sz="2200" dirty="0"/>
              <a:t>țara de </a:t>
            </a:r>
            <a:r>
              <a:rPr lang="ro-RO" sz="2200" dirty="0" smtClean="0"/>
              <a:t>   </a:t>
            </a:r>
            <a:r>
              <a:rPr lang="vi-VN" sz="2200" dirty="0" smtClean="0"/>
              <a:t>destinație</a:t>
            </a:r>
            <a:r>
              <a:rPr lang="ro-RO" sz="2200" dirty="0" smtClean="0"/>
              <a:t>.</a:t>
            </a:r>
            <a:endParaRPr lang="vi-VN" sz="2200" dirty="0"/>
          </a:p>
          <a:p>
            <a:endParaRPr lang="ro-RO" dirty="0" smtClean="0"/>
          </a:p>
          <a:p>
            <a:r>
              <a:rPr lang="pt-BR" dirty="0"/>
              <a:t>	  </a:t>
            </a:r>
            <a:r>
              <a:rPr lang="vi-VN" dirty="0"/>
              <a:t>	</a:t>
            </a:r>
            <a:endParaRPr lang="ro-RO" dirty="0"/>
          </a:p>
        </p:txBody>
      </p:sp>
      <p:pic>
        <p:nvPicPr>
          <p:cNvPr id="6" name="Picture 5" descr="Bildergebnis für information clipart">
            <a:hlinkClick r:id="rId3" tgtFrame="&quot;_blank&quot;"/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2614" y="5029200"/>
            <a:ext cx="914400" cy="990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616595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8077200" cy="1020762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ro-RO" dirty="0" smtClean="0"/>
              <a:t>ATENȚIONARE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305800" cy="53340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endParaRPr lang="vi-VN" sz="1600" b="1" dirty="0" smtClean="0"/>
          </a:p>
          <a:p>
            <a:pPr marL="0" indent="0">
              <a:buNone/>
            </a:pPr>
            <a:r>
              <a:rPr lang="ro-RO" sz="16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o-RO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   </a:t>
            </a:r>
            <a:r>
              <a:rPr lang="ro-RO" sz="22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POATE</a:t>
            </a:r>
            <a:r>
              <a:rPr lang="en-US" sz="22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o-RO" sz="22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CONSTITUI UN </a:t>
            </a:r>
            <a:r>
              <a:rPr lang="en-US" sz="22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o-RO" sz="22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RISC DACĂ:</a:t>
            </a:r>
          </a:p>
          <a:p>
            <a:pPr>
              <a:spcBef>
                <a:spcPts val="1200"/>
              </a:spcBef>
            </a:pPr>
            <a:r>
              <a:rPr lang="ro-RO" sz="2200" dirty="0" smtClean="0">
                <a:latin typeface="Arial" pitchFamily="34" charset="0"/>
                <a:cs typeface="Arial" pitchFamily="34" charset="0"/>
              </a:rPr>
              <a:t>Se acceptă </a:t>
            </a:r>
            <a:r>
              <a:rPr lang="vi-VN" sz="2200" dirty="0" smtClean="0">
                <a:latin typeface="Arial" pitchFamily="34" charset="0"/>
                <a:cs typeface="Arial" pitchFamily="34" charset="0"/>
              </a:rPr>
              <a:t>oferte de locuri de muncă prin intermediul netului </a:t>
            </a:r>
            <a:r>
              <a:rPr lang="ro-RO" sz="2200" dirty="0" smtClean="0">
                <a:latin typeface="Arial" pitchFamily="34" charset="0"/>
                <a:cs typeface="Arial" pitchFamily="34" charset="0"/>
              </a:rPr>
              <a:t>fără o vizită la sediul </a:t>
            </a:r>
            <a:r>
              <a:rPr lang="en-US" sz="2200" dirty="0" err="1" smtClean="0">
                <a:latin typeface="Arial" pitchFamily="34" charset="0"/>
                <a:cs typeface="Arial" pitchFamily="34" charset="0"/>
              </a:rPr>
              <a:t>agen</a:t>
            </a:r>
            <a:r>
              <a:rPr lang="ro-RO" sz="2200" dirty="0" err="1">
                <a:latin typeface="Arial" pitchFamily="34" charset="0"/>
                <a:cs typeface="Arial" pitchFamily="34" charset="0"/>
              </a:rPr>
              <a:t>ț</a:t>
            </a:r>
            <a:r>
              <a:rPr lang="en-US" sz="2200" dirty="0" err="1" smtClean="0">
                <a:latin typeface="Arial" pitchFamily="34" charset="0"/>
                <a:cs typeface="Arial" pitchFamily="34" charset="0"/>
              </a:rPr>
              <a:t>iei</a:t>
            </a:r>
            <a:r>
              <a:rPr lang="ro-RO" sz="2200" dirty="0" smtClean="0">
                <a:latin typeface="Arial" pitchFamily="34" charset="0"/>
                <a:cs typeface="Arial" pitchFamily="34" charset="0"/>
              </a:rPr>
              <a:t> de plasare;</a:t>
            </a:r>
          </a:p>
          <a:p>
            <a:pPr>
              <a:spcBef>
                <a:spcPts val="1200"/>
              </a:spcBef>
            </a:pPr>
            <a:r>
              <a:rPr lang="ro-RO" sz="2200" dirty="0" smtClean="0">
                <a:latin typeface="Arial" pitchFamily="34" charset="0"/>
                <a:cs typeface="Arial" pitchFamily="34" charset="0"/>
              </a:rPr>
              <a:t>Selectarea se efectuează cu rapiditate,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ro-RO" sz="2200" dirty="0">
                <a:latin typeface="Arial" pitchFamily="34" charset="0"/>
                <a:cs typeface="Arial" pitchFamily="34" charset="0"/>
              </a:rPr>
              <a:t>î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n</a:t>
            </a:r>
            <a:r>
              <a:rPr lang="ro-RO" sz="2200" dirty="0" smtClean="0">
                <a:latin typeface="Arial" pitchFamily="34" charset="0"/>
                <a:cs typeface="Arial" pitchFamily="34" charset="0"/>
              </a:rPr>
              <a:t> orice condiții, fără nici un criteriu de selecție (interviu, verificarea aptitudinilor) care să vă califice pentru locul de muncă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o-RO" sz="2200" dirty="0" smtClean="0">
                <a:latin typeface="Arial" pitchFamily="34" charset="0"/>
                <a:cs typeface="Arial" pitchFamily="34" charset="0"/>
              </a:rPr>
              <a:t>solicitat;</a:t>
            </a:r>
          </a:p>
          <a:p>
            <a:pPr>
              <a:spcBef>
                <a:spcPts val="1200"/>
              </a:spcBef>
            </a:pPr>
            <a:r>
              <a:rPr lang="ro-RO" sz="2200" dirty="0" smtClean="0">
                <a:latin typeface="Arial" pitchFamily="34" charset="0"/>
                <a:cs typeface="Arial" pitchFamily="34" charset="0"/>
              </a:rPr>
              <a:t>Semnarea contractului de mediere în grabă, deși nu dețineți toate documentele necesare medierii;</a:t>
            </a:r>
          </a:p>
          <a:p>
            <a:pPr>
              <a:spcBef>
                <a:spcPts val="1200"/>
              </a:spcBef>
            </a:pPr>
            <a:r>
              <a:rPr lang="it-IT" sz="2200" dirty="0" smtClean="0">
                <a:latin typeface="Arial" pitchFamily="34" charset="0"/>
                <a:cs typeface="Arial" pitchFamily="34" charset="0"/>
              </a:rPr>
              <a:t>Se </a:t>
            </a:r>
            <a:r>
              <a:rPr lang="it-IT" sz="2200" i="1" dirty="0" smtClean="0">
                <a:latin typeface="Arial" pitchFamily="34" charset="0"/>
                <a:cs typeface="Arial" pitchFamily="34" charset="0"/>
              </a:rPr>
              <a:t>”garantează plecarea la muncă”  </a:t>
            </a:r>
            <a:r>
              <a:rPr lang="it-IT" sz="2200" dirty="0" smtClean="0">
                <a:latin typeface="Arial" pitchFamily="34" charset="0"/>
                <a:cs typeface="Arial" pitchFamily="34" charset="0"/>
              </a:rPr>
              <a:t>într-un timp foarte scurt;</a:t>
            </a:r>
            <a:endParaRPr lang="ro-RO" sz="2200" dirty="0" smtClean="0">
              <a:latin typeface="Arial" pitchFamily="34" charset="0"/>
              <a:cs typeface="Arial" pitchFamily="34" charset="0"/>
            </a:endParaRPr>
          </a:p>
          <a:p>
            <a:pPr>
              <a:spcBef>
                <a:spcPts val="1200"/>
              </a:spcBef>
            </a:pPr>
            <a:r>
              <a:rPr lang="ro-RO" sz="2200" dirty="0" smtClean="0">
                <a:latin typeface="Arial" pitchFamily="34" charset="0"/>
                <a:cs typeface="Arial" pitchFamily="34" charset="0"/>
              </a:rPr>
              <a:t>Se promite salarizare mare pentru muncă necalificată;</a:t>
            </a:r>
          </a:p>
          <a:p>
            <a:pPr>
              <a:spcBef>
                <a:spcPts val="1200"/>
              </a:spcBef>
            </a:pPr>
            <a:r>
              <a:rPr lang="ro-RO" sz="2200" dirty="0" smtClean="0">
                <a:latin typeface="Arial" pitchFamily="34" charset="0"/>
                <a:cs typeface="Arial" pitchFamily="34" charset="0"/>
              </a:rPr>
              <a:t>Vi se rețin actele de identitate sau carul bancar.</a:t>
            </a:r>
            <a:endParaRPr lang="it-IT" sz="22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ro-RO" sz="2200" dirty="0" smtClean="0">
              <a:latin typeface="Arial" pitchFamily="34" charset="0"/>
              <a:cs typeface="Arial" pitchFamily="34" charset="0"/>
            </a:endParaRPr>
          </a:p>
          <a:p>
            <a:endParaRPr lang="ro-RO" sz="22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1" y="304800"/>
            <a:ext cx="914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0058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05800" cy="1477962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o-RO" sz="3600" dirty="0" smtClean="0"/>
              <a:t/>
            </a:r>
            <a:br>
              <a:rPr lang="ro-RO" sz="3600" dirty="0" smtClean="0"/>
            </a:br>
            <a:r>
              <a:rPr lang="en-US" sz="3200" dirty="0" smtClean="0"/>
              <a:t>CAUȚI UN LOC DE MUNCĂ</a:t>
            </a:r>
            <a:r>
              <a:rPr lang="ro-RO" sz="3200" dirty="0" smtClean="0"/>
              <a:t>  ÎN  STRĂINĂTATE</a:t>
            </a:r>
            <a:r>
              <a:rPr lang="en-US" sz="3200" dirty="0" smtClean="0"/>
              <a:t> ?</a:t>
            </a:r>
            <a:br>
              <a:rPr lang="en-US" sz="3200" dirty="0" smtClean="0"/>
            </a:br>
            <a:r>
              <a:rPr lang="en-US" sz="3200" dirty="0" smtClean="0"/>
              <a:t>  INFORMEAZĂ –TE !</a:t>
            </a:r>
            <a:br>
              <a:rPr lang="en-US" sz="3200" dirty="0" smtClean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525963"/>
          </a:xfrm>
        </p:spPr>
        <p:txBody>
          <a:bodyPr>
            <a:normAutofit/>
          </a:bodyPr>
          <a:lstStyle/>
          <a:p>
            <a:endParaRPr lang="ro-RO" sz="2000" dirty="0" smtClean="0">
              <a:cs typeface="Arial" pitchFamily="34" charset="0"/>
            </a:endParaRPr>
          </a:p>
          <a:p>
            <a:pPr>
              <a:spcBef>
                <a:spcPts val="1200"/>
              </a:spcBef>
            </a:pPr>
            <a:endParaRPr lang="ro-RO" sz="2400" dirty="0" smtClean="0">
              <a:cs typeface="Arial" pitchFamily="34" charset="0"/>
            </a:endParaRPr>
          </a:p>
          <a:p>
            <a:pPr>
              <a:spcBef>
                <a:spcPts val="1200"/>
              </a:spcBef>
            </a:pPr>
            <a:r>
              <a:rPr lang="vi-VN" sz="2400" dirty="0" smtClean="0">
                <a:cs typeface="Arial" pitchFamily="34" charset="0"/>
              </a:rPr>
              <a:t>verifică dacă agențiile care oferă locuri de muncă în străinătate sunt înregistrate la inspectoratul teritorial de muncă</a:t>
            </a:r>
            <a:r>
              <a:rPr lang="ro-RO" sz="2400" dirty="0">
                <a:cs typeface="Arial" pitchFamily="34" charset="0"/>
              </a:rPr>
              <a:t> </a:t>
            </a:r>
            <a:r>
              <a:rPr lang="ro-RO" sz="2400" dirty="0" err="1" smtClean="0">
                <a:cs typeface="Arial" pitchFamily="34" charset="0"/>
                <a:hlinkClick r:id="rId2"/>
              </a:rPr>
              <a:t>www.inspectiamuncii.ro</a:t>
            </a:r>
            <a:endParaRPr lang="ro-RO" sz="2400" dirty="0" smtClean="0">
              <a:cs typeface="Arial" pitchFamily="34" charset="0"/>
            </a:endParaRPr>
          </a:p>
          <a:p>
            <a:pPr>
              <a:spcBef>
                <a:spcPts val="1200"/>
              </a:spcBef>
            </a:pPr>
            <a:r>
              <a:rPr lang="ro-RO" sz="2400" dirty="0" smtClean="0">
                <a:latin typeface="Arial" pitchFamily="34" charset="0"/>
                <a:cs typeface="Arial" pitchFamily="34" charset="0"/>
              </a:rPr>
              <a:t>Consultă</a:t>
            </a:r>
            <a:r>
              <a:rPr lang="ro-RO" sz="2400" dirty="0" smtClean="0">
                <a:cs typeface="Arial" pitchFamily="34" charset="0"/>
              </a:rPr>
              <a:t> </a:t>
            </a:r>
            <a:r>
              <a:rPr lang="ro-RO" sz="2400" b="1" dirty="0" smtClean="0">
                <a:cs typeface="Arial" pitchFamily="34" charset="0"/>
              </a:rPr>
              <a:t>Ghidul lucrătorului român în țările Uniunii Europene  </a:t>
            </a:r>
            <a:r>
              <a:rPr lang="ro-RO" sz="2400" dirty="0" err="1" smtClean="0">
                <a:cs typeface="Arial" pitchFamily="34" charset="0"/>
                <a:hlinkClick r:id="rId2"/>
              </a:rPr>
              <a:t>www.inspectiamuncii.ro</a:t>
            </a:r>
            <a:r>
              <a:rPr lang="ro-RO" sz="2400" b="1" dirty="0" smtClean="0">
                <a:cs typeface="Arial" pitchFamily="34" charset="0"/>
              </a:rPr>
              <a:t> sau </a:t>
            </a:r>
            <a:r>
              <a:rPr lang="ro-RO" sz="2400" dirty="0" err="1" smtClean="0">
                <a:cs typeface="Arial" pitchFamily="34" charset="0"/>
                <a:hlinkClick r:id="rId3"/>
              </a:rPr>
              <a:t>www.mmuncii.ro</a:t>
            </a:r>
            <a:r>
              <a:rPr lang="ro-RO" sz="2400" dirty="0" smtClean="0">
                <a:cs typeface="Arial" pitchFamily="34" charset="0"/>
              </a:rPr>
              <a:t> </a:t>
            </a:r>
            <a:endParaRPr lang="vi-VN" sz="2400" dirty="0" smtClean="0">
              <a:cs typeface="Arial" pitchFamily="34" charset="0"/>
            </a:endParaRPr>
          </a:p>
          <a:p>
            <a:pPr>
              <a:spcBef>
                <a:spcPts val="1200"/>
              </a:spcBef>
            </a:pPr>
            <a:r>
              <a:rPr lang="vi-VN" sz="2400" dirty="0" smtClean="0">
                <a:cs typeface="Arial" pitchFamily="34" charset="0"/>
              </a:rPr>
              <a:t>poți solicita un loc de muncă în străinătate și Agenției de șomaj, prin Rețeaua EURES </a:t>
            </a:r>
            <a:r>
              <a:rPr lang="ro-RO" sz="2400" dirty="0" err="1" smtClean="0">
                <a:cs typeface="Arial" pitchFamily="34" charset="0"/>
                <a:hlinkClick r:id="rId4"/>
              </a:rPr>
              <a:t>www.anofm</a:t>
            </a:r>
            <a:r>
              <a:rPr lang="ro-RO" sz="2400" dirty="0" smtClean="0">
                <a:cs typeface="Arial" pitchFamily="34" charset="0"/>
                <a:hlinkClick r:id="rId4"/>
              </a:rPr>
              <a:t>,</a:t>
            </a:r>
            <a:r>
              <a:rPr lang="ro-RO" sz="2400" dirty="0" err="1" smtClean="0">
                <a:cs typeface="Arial" pitchFamily="34" charset="0"/>
                <a:hlinkClick r:id="rId4"/>
              </a:rPr>
              <a:t>ro</a:t>
            </a:r>
            <a:r>
              <a:rPr lang="ro-RO" sz="2400" dirty="0" smtClean="0">
                <a:cs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86290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1198</TotalTime>
  <Words>324</Words>
  <Application>Microsoft Office PowerPoint</Application>
  <PresentationFormat>Expunere pe ecran (4:3)</PresentationFormat>
  <Paragraphs>54</Paragraphs>
  <Slides>4</Slides>
  <Notes>1</Notes>
  <HiddenSlides>0</HiddenSlides>
  <MMClips>0</MMClips>
  <ScaleCrop>false</ScaleCrop>
  <HeadingPairs>
    <vt:vector size="6" baseType="variant">
      <vt:variant>
        <vt:lpstr>Fonturi utilizate</vt:lpstr>
      </vt:variant>
      <vt:variant>
        <vt:i4>5</vt:i4>
      </vt:variant>
      <vt:variant>
        <vt:lpstr>Temă</vt:lpstr>
      </vt:variant>
      <vt:variant>
        <vt:i4>1</vt:i4>
      </vt:variant>
      <vt:variant>
        <vt:lpstr>Titluri diapozitive</vt:lpstr>
      </vt:variant>
      <vt:variant>
        <vt:i4>4</vt:i4>
      </vt:variant>
    </vt:vector>
  </HeadingPairs>
  <TitlesOfParts>
    <vt:vector size="10" baseType="lpstr">
      <vt:lpstr>Aharoni</vt:lpstr>
      <vt:lpstr>Arial</vt:lpstr>
      <vt:lpstr>Arial Black</vt:lpstr>
      <vt:lpstr>Calibri</vt:lpstr>
      <vt:lpstr>Times New Roman</vt:lpstr>
      <vt:lpstr>Office Theme</vt:lpstr>
      <vt:lpstr> CAUȚI UN LOC DE MUNCĂ ÎN STRĂINĂTATE?   INFORMEAZĂ –TE ! </vt:lpstr>
      <vt:lpstr>Nu accepta să fii exploatat ! </vt:lpstr>
      <vt:lpstr>ATENȚIONARE</vt:lpstr>
      <vt:lpstr> CAUȚI UN LOC DE MUNCĂ  ÎN  STRĂINĂTATE ?   INFORMEAZĂ –TE !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INSPECTIA MUNCII     INTERMEDIEREA  ȘI  PLASAREA  FORȚEI  DE MUNCĂ  ÎN  STRĂINĂTATE  PRIN  INTERMEDIUL AGENȚILOR  DE  PLASARE  SAU  AGENȚII  DE MUNCĂ  TEMPORARĂ</dc:title>
  <dc:creator>User</dc:creator>
  <cp:lastModifiedBy>HP Z400</cp:lastModifiedBy>
  <cp:revision>108</cp:revision>
  <cp:lastPrinted>2020-02-25T08:08:36Z</cp:lastPrinted>
  <dcterms:created xsi:type="dcterms:W3CDTF">2017-08-02T15:36:37Z</dcterms:created>
  <dcterms:modified xsi:type="dcterms:W3CDTF">2023-03-03T07:35:44Z</dcterms:modified>
</cp:coreProperties>
</file>